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GlvV5B/ui4ifUiZshKpoPemBB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F38F79-0C96-4C00-A83C-F7F295F56908}">
  <a:tblStyle styleId="{25F38F79-0C96-4C00-A83C-F7F295F5690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6f2f1a040_7_3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116f2f1a040_7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6e922a2d1_11_1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116e922a2d1_1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6e922a2d1_11_15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g116e922a2d1_1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6f2f1a040_7_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116f2f1a040_7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6f2f1a040_7_7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g116f2f1a040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6f2f1a040_7_9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g116f2f1a040_7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6e922a2d1_11_12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116e922a2d1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6e922a2d1_11_17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4" name="Google Shape;394;g116e922a2d1_1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6f2f1a040_7_10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16f2f1a040_7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6e922a2d1_11_18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7" name="Google Shape;427;g116e922a2d1_1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6d531e49d_0_36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4" name="Google Shape;454;g116d531e49d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6f2f1a040_0_7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116f2f1a04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6f2f1a040_0_15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6" name="Google Shape;516;g116f2f1a04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6d531e49d_0_34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5" name="Google Shape;525;g116d531e49d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6e922a2d1_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g116e922a2d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6e922a2d1_1_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g116e922a2d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6e922a2d1_11_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g116e922a2d1_1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6e922a2d1_16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g116e922a2d1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f2f1a040_7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g116f2f1a040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6f2f1a040_7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116f2f1a040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parking.seoul.go.kr/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2028" y="0"/>
            <a:ext cx="14363687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4644055" y="7661998"/>
            <a:ext cx="127566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00"/>
              <a:buFont typeface="Arial"/>
              <a:buNone/>
            </a:pPr>
            <a:r>
              <a:rPr lang="en-US" sz="13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529770" y="4364638"/>
            <a:ext cx="377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Visualization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529770" y="537966"/>
            <a:ext cx="617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-US" altLang="ko-KR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529770" y="9433419"/>
            <a:ext cx="617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3조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 rot="5400000">
            <a:off x="14768934" y="3169473"/>
            <a:ext cx="558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.https://lc.multicampus.com/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73370" y="876408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73371" y="929041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96450" y="560813"/>
            <a:ext cx="15906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116f2f1a040_7_3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616"/>
          <a:stretch/>
        </p:blipFill>
        <p:spPr>
          <a:xfrm>
            <a:off x="1313970" y="5547621"/>
            <a:ext cx="7466645" cy="13611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8" name="Google Shape;258;g116f2f1a040_7_36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116f2f1a040_7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16f2f1a040_7_36"/>
          <p:cNvSpPr txBox="1"/>
          <p:nvPr/>
        </p:nvSpPr>
        <p:spPr>
          <a:xfrm>
            <a:off x="1068696" y="550725"/>
            <a:ext cx="39187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분석 | 시각화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116f2f1a040_7_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16f2f1a040_7_36"/>
          <p:cNvSpPr txBox="1"/>
          <p:nvPr/>
        </p:nvSpPr>
        <p:spPr>
          <a:xfrm>
            <a:off x="939170" y="2426017"/>
            <a:ext cx="8908433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5. 장애인 등록자 수와 편의시설 수 사이의 상관성 확인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16f2f1a040_7_36"/>
          <p:cNvSpPr txBox="1"/>
          <p:nvPr/>
        </p:nvSpPr>
        <p:spPr>
          <a:xfrm>
            <a:off x="1068696" y="1389740"/>
            <a:ext cx="12101393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가설 : 구 별로 등록된 장애인 수가 많을수록 해당 구별 편의시설도 많을 것이다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16f2f1a040_7_36"/>
          <p:cNvSpPr txBox="1"/>
          <p:nvPr/>
        </p:nvSpPr>
        <p:spPr>
          <a:xfrm>
            <a:off x="10141261" y="7123135"/>
            <a:ext cx="755410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따라서,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 등록자 수와 총 편의시설 수 사이에는 상관관계가 없다.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즉, 장애인 등록자 수가 많아도 편의시설 수가 부족할 수 있다.</a:t>
            </a:r>
            <a:endParaRPr/>
          </a:p>
        </p:txBody>
      </p:sp>
      <p:sp>
        <p:nvSpPr>
          <p:cNvPr id="265" name="Google Shape;265;g116f2f1a040_7_36"/>
          <p:cNvSpPr/>
          <p:nvPr/>
        </p:nvSpPr>
        <p:spPr>
          <a:xfrm>
            <a:off x="961894" y="3196804"/>
            <a:ext cx="7818721" cy="9872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16f2f1a040_7_36"/>
          <p:cNvSpPr txBox="1"/>
          <p:nvPr/>
        </p:nvSpPr>
        <p:spPr>
          <a:xfrm>
            <a:off x="961894" y="3225617"/>
            <a:ext cx="781872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귀무가설 : 장애인 등록자 수와 총 편의시설 수 사이에는 상관관계가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없다.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대립가설 : 장애인 등록자 수와 총 편의시설 수 사이에는 상관관계가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있다.</a:t>
            </a:r>
            <a:endParaRPr/>
          </a:p>
        </p:txBody>
      </p:sp>
      <p:sp>
        <p:nvSpPr>
          <p:cNvPr id="267" name="Google Shape;267;g116f2f1a040_7_36"/>
          <p:cNvSpPr txBox="1"/>
          <p:nvPr/>
        </p:nvSpPr>
        <p:spPr>
          <a:xfrm>
            <a:off x="1245932" y="7281395"/>
            <a:ext cx="749868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 피어슨 상관계수 검정 결과,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상관계수 0.197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이므로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상관성이 낮다.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 유의성 검정 결과,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0.368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이므로,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유의수준 0.05보다 크다.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따라서,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귀무가설을 기각하지 않는다.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16f2f1a040_7_36"/>
          <p:cNvSpPr/>
          <p:nvPr/>
        </p:nvSpPr>
        <p:spPr>
          <a:xfrm>
            <a:off x="1353777" y="6395905"/>
            <a:ext cx="782108" cy="571728"/>
          </a:xfrm>
          <a:prstGeom prst="ellipse">
            <a:avLst/>
          </a:prstGeom>
          <a:noFill/>
          <a:ln w="38100" cap="flat" cmpd="sng">
            <a:solidFill>
              <a:srgbClr val="55A6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16f2f1a040_7_36"/>
          <p:cNvSpPr/>
          <p:nvPr/>
        </p:nvSpPr>
        <p:spPr>
          <a:xfrm>
            <a:off x="3739908" y="6395905"/>
            <a:ext cx="782108" cy="571728"/>
          </a:xfrm>
          <a:prstGeom prst="ellipse">
            <a:avLst/>
          </a:prstGeom>
          <a:noFill/>
          <a:ln w="38100" cap="flat" cmpd="sng">
            <a:solidFill>
              <a:srgbClr val="55A6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16f2f1a040_7_36"/>
          <p:cNvSpPr/>
          <p:nvPr/>
        </p:nvSpPr>
        <p:spPr>
          <a:xfrm>
            <a:off x="9116587" y="4858677"/>
            <a:ext cx="1131624" cy="9430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A6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16f2f1a040_7_36"/>
          <p:cNvSpPr txBox="1"/>
          <p:nvPr/>
        </p:nvSpPr>
        <p:spPr>
          <a:xfrm>
            <a:off x="961894" y="4379607"/>
            <a:ext cx="793066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이상치에 해당하는 구를 제외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하고, 장애인 등록자 수와 편의시설 수 사이에 상관성이 있는지 상관관계 분석을 통해 확인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116f2f1a040_7_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14950" y="3153043"/>
            <a:ext cx="5354639" cy="384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6e922a2d1_11_112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116e922a2d1_11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16e922a2d1_11_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16e922a2d1_11_112"/>
          <p:cNvSpPr txBox="1"/>
          <p:nvPr/>
        </p:nvSpPr>
        <p:spPr>
          <a:xfrm>
            <a:off x="1478969" y="2339043"/>
            <a:ext cx="5971033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시간대별 장애인 콜택시 이용 현황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16e922a2d1_11_112"/>
          <p:cNvSpPr txBox="1"/>
          <p:nvPr/>
        </p:nvSpPr>
        <p:spPr>
          <a:xfrm>
            <a:off x="9499871" y="2328781"/>
            <a:ext cx="5971033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요일별 장애인 콜택시 이용 현황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116e922a2d1_11_112"/>
          <p:cNvSpPr txBox="1"/>
          <p:nvPr/>
        </p:nvSpPr>
        <p:spPr>
          <a:xfrm>
            <a:off x="1144896" y="7313862"/>
            <a:ext cx="7309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아침 출근시간대 (6시, 7시) 콜택시 이용률 증가</a:t>
            </a:r>
            <a:endParaRPr sz="1800" b="0" i="0" u="none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점심시간대 (11~14시)에 이용률이 가장 높음</a:t>
            </a:r>
            <a:endParaRPr sz="1800" b="0" i="0" u="none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밤 시간대까지 지속적으로 감소, 22~05시까지는 이용률 거의 없음</a:t>
            </a:r>
            <a:endParaRPr sz="1800" b="0" i="0" u="none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16e922a2d1_11_112"/>
          <p:cNvSpPr txBox="1"/>
          <p:nvPr/>
        </p:nvSpPr>
        <p:spPr>
          <a:xfrm>
            <a:off x="9220200" y="7313862"/>
            <a:ext cx="73095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월요일의 콜택시 이용률이 가장 많음</a:t>
            </a:r>
            <a:endParaRPr sz="1800" b="0" i="0" u="none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평일의 콜택시 이용률이 주말 대비 약 1.5배 높음</a:t>
            </a:r>
            <a:endParaRPr sz="1800" b="0" i="0" u="none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점심시간 대의 장애인 콜택시 이용률이 가장 높으며,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점심 &gt; 아침 &gt; 저녁 &gt; 심야 시간대 순서로 이용률이 높음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116e922a2d1_11_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098" y="2408845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16e922a2d1_11_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0" y="2381247"/>
            <a:ext cx="327735" cy="327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16e922a2d1_11_112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16e922a2d1_11_112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콜택시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116e922a2d1_11_112"/>
          <p:cNvPicPr preferRelativeResize="0"/>
          <p:nvPr/>
        </p:nvPicPr>
        <p:blipFill rotWithShape="1">
          <a:blip r:embed="rId6">
            <a:alphaModFix/>
          </a:blip>
          <a:srcRect r="1254"/>
          <a:stretch/>
        </p:blipFill>
        <p:spPr>
          <a:xfrm>
            <a:off x="995106" y="3113975"/>
            <a:ext cx="7056443" cy="387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16e922a2d1_11_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9425" y="3046175"/>
            <a:ext cx="7521636" cy="401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6e922a2d1_11_152"/>
          <p:cNvSpPr/>
          <p:nvPr/>
        </p:nvSpPr>
        <p:spPr>
          <a:xfrm>
            <a:off x="11830745" y="7095718"/>
            <a:ext cx="943560" cy="4000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16e922a2d1_11_152"/>
          <p:cNvSpPr/>
          <p:nvPr/>
        </p:nvSpPr>
        <p:spPr>
          <a:xfrm>
            <a:off x="11823533" y="5719293"/>
            <a:ext cx="950771" cy="4000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16e922a2d1_11_152"/>
          <p:cNvSpPr/>
          <p:nvPr/>
        </p:nvSpPr>
        <p:spPr>
          <a:xfrm>
            <a:off x="11823533" y="3502361"/>
            <a:ext cx="3475607" cy="4000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16e922a2d1_11_152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g116e922a2d1_11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16e922a2d1_11_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024" y="3099766"/>
            <a:ext cx="9985542" cy="60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16e922a2d1_11_152"/>
          <p:cNvSpPr txBox="1"/>
          <p:nvPr/>
        </p:nvSpPr>
        <p:spPr>
          <a:xfrm>
            <a:off x="11476038" y="3526349"/>
            <a:ext cx="40296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장애인 주차칸 여부 분석 기준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116e922a2d1_11_1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16e922a2d1_11_152"/>
          <p:cNvSpPr txBox="1"/>
          <p:nvPr/>
        </p:nvSpPr>
        <p:spPr>
          <a:xfrm>
            <a:off x="1402078" y="2325789"/>
            <a:ext cx="877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각 구별 공영 주차장 수 및 장애인 주차칸 여부 확인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116e922a2d1_11_1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6228" y="2380522"/>
            <a:ext cx="327735" cy="32773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16e922a2d1_11_152"/>
          <p:cNvSpPr txBox="1"/>
          <p:nvPr/>
        </p:nvSpPr>
        <p:spPr>
          <a:xfrm>
            <a:off x="11823533" y="3964054"/>
            <a:ext cx="3768091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노외 주차장 : 주차면수 50대 이상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노상 주차장 : 주차면수 50대 이상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부설 주차장 : 주차면수 10대 이상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16e922a2d1_11_152"/>
          <p:cNvSpPr txBox="1"/>
          <p:nvPr/>
        </p:nvSpPr>
        <p:spPr>
          <a:xfrm>
            <a:off x="11483249" y="5739540"/>
            <a:ext cx="40296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강남구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16e922a2d1_11_152"/>
          <p:cNvSpPr txBox="1"/>
          <p:nvPr/>
        </p:nvSpPr>
        <p:spPr>
          <a:xfrm>
            <a:off x="11830744" y="6177245"/>
            <a:ext cx="503785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가장 많은 공영주차장과 장애인 주차칸 보유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16e922a2d1_11_152"/>
          <p:cNvSpPr txBox="1"/>
          <p:nvPr/>
        </p:nvSpPr>
        <p:spPr>
          <a:xfrm>
            <a:off x="11483249" y="7115964"/>
            <a:ext cx="402969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◆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동작구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16e922a2d1_11_152"/>
          <p:cNvSpPr txBox="1"/>
          <p:nvPr/>
        </p:nvSpPr>
        <p:spPr>
          <a:xfrm>
            <a:off x="11830744" y="7553669"/>
            <a:ext cx="376809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주차 가능 비율 : 40% 불가능 비율 : 60%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16e922a2d1_11_152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116e922a2d1_11_152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주차장 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6f2f1a040_7_55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116f2f1a040_7_55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116f2f1a040_7_55"/>
          <p:cNvSpPr txBox="1"/>
          <p:nvPr/>
        </p:nvSpPr>
        <p:spPr>
          <a:xfrm>
            <a:off x="1202145" y="1198969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지하철 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g116f2f1a040_7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16f2f1a040_7_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9200" y="3046500"/>
            <a:ext cx="7307802" cy="41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20" name="Google Shape;320;g116f2f1a040_7_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424" y="3084393"/>
            <a:ext cx="7380000" cy="41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1" name="Google Shape;321;g116f2f1a040_7_55"/>
          <p:cNvSpPr/>
          <p:nvPr/>
        </p:nvSpPr>
        <p:spPr>
          <a:xfrm>
            <a:off x="11822545" y="3190474"/>
            <a:ext cx="1682590" cy="1632581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16f2f1a040_7_55"/>
          <p:cNvSpPr/>
          <p:nvPr/>
        </p:nvSpPr>
        <p:spPr>
          <a:xfrm>
            <a:off x="9820347" y="4802256"/>
            <a:ext cx="1682590" cy="1632581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16f2f1a040_7_55"/>
          <p:cNvSpPr/>
          <p:nvPr/>
        </p:nvSpPr>
        <p:spPr>
          <a:xfrm>
            <a:off x="6843164" y="6571178"/>
            <a:ext cx="1524000" cy="56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장애인 등록자수 (6구간 표시)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16f2f1a040_7_55"/>
          <p:cNvSpPr/>
          <p:nvPr/>
        </p:nvSpPr>
        <p:spPr>
          <a:xfrm>
            <a:off x="15024474" y="6557530"/>
            <a:ext cx="1990500" cy="56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지하철 내 총 편의시설 (6구간 표시)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16f2f1a040_7_55"/>
          <p:cNvSpPr txBox="1"/>
          <p:nvPr/>
        </p:nvSpPr>
        <p:spPr>
          <a:xfrm>
            <a:off x="1586859" y="2396725"/>
            <a:ext cx="394606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구 별 장애인 수 분포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16f2f1a040_7_55"/>
          <p:cNvSpPr txBox="1"/>
          <p:nvPr/>
        </p:nvSpPr>
        <p:spPr>
          <a:xfrm>
            <a:off x="10268676" y="2402034"/>
            <a:ext cx="5399147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내의 장애인 전체 편의시설 분포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16f2f1a040_7_55"/>
          <p:cNvSpPr txBox="1"/>
          <p:nvPr/>
        </p:nvSpPr>
        <p:spPr>
          <a:xfrm>
            <a:off x="954024" y="7519661"/>
            <a:ext cx="82833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folium을 활용하여 서울시 구 별 장애인 인구 수 분포를 Map 형태로 시각화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강서구(28,727), 노원구(27,312), 은평구(21,773)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순으로 장애인 등록자 수 많음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16f2f1a040_7_55"/>
          <p:cNvSpPr txBox="1"/>
          <p:nvPr/>
        </p:nvSpPr>
        <p:spPr>
          <a:xfrm>
            <a:off x="9623357" y="7519661"/>
            <a:ext cx="7763556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folium을 활용하여, 구 별 지하철 내의 장애인 전체 편의시설 분포를 맵핑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수가 많은 강서구, 노원구에 필요한 편의시설이 부족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송파구, 강남구 순으로 다른 구에 비해 상대적으로 많은 편의시설 보유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116f2f1a040_7_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7824" y="9077324"/>
            <a:ext cx="2354124" cy="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16f2f1a040_7_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3098" y="2408845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16f2f1a040_7_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99200" y="2408844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6f2f1a040_7_75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g116f2f1a040_7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2659" y="3065187"/>
            <a:ext cx="7380000" cy="41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38" name="Google Shape;338;g116f2f1a040_7_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624" y="3065187"/>
            <a:ext cx="7380000" cy="41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39" name="Google Shape;339;g116f2f1a040_7_75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16f2f1a040_7_75"/>
          <p:cNvSpPr txBox="1"/>
          <p:nvPr/>
        </p:nvSpPr>
        <p:spPr>
          <a:xfrm>
            <a:off x="1202145" y="1198969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지하철 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116f2f1a040_7_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16f2f1a040_7_75"/>
          <p:cNvSpPr/>
          <p:nvPr/>
        </p:nvSpPr>
        <p:spPr>
          <a:xfrm>
            <a:off x="6817036" y="6540117"/>
            <a:ext cx="1524000" cy="56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휠체어 리프트 (6구간 표시)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116f2f1a040_7_75"/>
          <p:cNvSpPr/>
          <p:nvPr/>
        </p:nvSpPr>
        <p:spPr>
          <a:xfrm>
            <a:off x="15398367" y="6562029"/>
            <a:ext cx="1524000" cy="56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휠체어 급속충전기 (6구간 표시)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16f2f1a040_7_75"/>
          <p:cNvSpPr txBox="1"/>
          <p:nvPr/>
        </p:nvSpPr>
        <p:spPr>
          <a:xfrm>
            <a:off x="1098624" y="7498050"/>
            <a:ext cx="760858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folium을 활용하여 서울시 구 별 지하철 내 휠체어 리프트 분포를 맵핑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구 별 대부분 0~5개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휠체어 리프트 설치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116f2f1a040_7_75"/>
          <p:cNvSpPr txBox="1"/>
          <p:nvPr/>
        </p:nvSpPr>
        <p:spPr>
          <a:xfrm>
            <a:off x="9512551" y="7475940"/>
            <a:ext cx="641929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구 별 대부분 0~10개 미만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휠체어 급속 충전기 설치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10개 이상 설치된 구는 존재하지 않음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116f2f1a040_7_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67824" y="90773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16f2f1a040_7_75"/>
          <p:cNvSpPr txBox="1"/>
          <p:nvPr/>
        </p:nvSpPr>
        <p:spPr>
          <a:xfrm>
            <a:off x="1586859" y="2396725"/>
            <a:ext cx="394606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 별 휠체어 리프트 분포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g116f2f1a040_7_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3098" y="2408845"/>
            <a:ext cx="327735" cy="32773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16f2f1a040_7_75"/>
          <p:cNvSpPr txBox="1"/>
          <p:nvPr/>
        </p:nvSpPr>
        <p:spPr>
          <a:xfrm>
            <a:off x="10200436" y="2402034"/>
            <a:ext cx="5399147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 별 휠체어 급속충전기 분포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116f2f1a040_7_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0960" y="2408844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16f2f1a040_7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573" y="3106748"/>
            <a:ext cx="7380000" cy="41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56" name="Google Shape;356;g116f2f1a040_7_93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16f2f1a040_7_93"/>
          <p:cNvSpPr txBox="1"/>
          <p:nvPr/>
        </p:nvSpPr>
        <p:spPr>
          <a:xfrm>
            <a:off x="1202145" y="1198969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지하철 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116f2f1a040_7_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16f2f1a040_7_93"/>
          <p:cNvSpPr txBox="1"/>
          <p:nvPr/>
        </p:nvSpPr>
        <p:spPr>
          <a:xfrm>
            <a:off x="8841206" y="2958027"/>
            <a:ext cx="8501413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내 장애인 편의시설 분포는 장애인 수 분포에 비례하지 않음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강서구, 노원구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는 구 별 장애인 수가 가장 많지만, 실제적으로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편의시설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수는 굉장히 적음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→ 오히려 장애인 수가 상대적으로 적은 용산구가 강서구, 노원구보다 많은 </a:t>
            </a:r>
            <a:endParaRPr/>
          </a:p>
          <a:p>
            <a:pPr marL="10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편의시설 수 보유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116f2f1a040_7_93"/>
          <p:cNvSpPr txBox="1"/>
          <p:nvPr/>
        </p:nvSpPr>
        <p:spPr>
          <a:xfrm>
            <a:off x="8841207" y="5608853"/>
            <a:ext cx="8514167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교통 약자를 위한 편의시설의 절대적인 수가 낮음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→ 일반인과 같이 사용하는 승강기를 제외하고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장애인을 위한 교통 편의시설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 수는 절대적으로 부족함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휠체어리프트, 휠체어 급속충전기는 각 구별로 5개 미만인 지역이 가장 많음 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116f2f1a040_7_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67824" y="90773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16f2f1a040_7_93"/>
          <p:cNvSpPr/>
          <p:nvPr/>
        </p:nvSpPr>
        <p:spPr>
          <a:xfrm>
            <a:off x="6873675" y="6587091"/>
            <a:ext cx="1524000" cy="56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승강기 분포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(6구간 표시)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16f2f1a040_7_93"/>
          <p:cNvSpPr txBox="1"/>
          <p:nvPr/>
        </p:nvSpPr>
        <p:spPr>
          <a:xfrm>
            <a:off x="1119573" y="7550723"/>
            <a:ext cx="506286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구 별 15~30개의 승강기가 설치되어 있음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116f2f1a040_7_93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16f2f1a040_7_93"/>
          <p:cNvSpPr txBox="1"/>
          <p:nvPr/>
        </p:nvSpPr>
        <p:spPr>
          <a:xfrm>
            <a:off x="1586859" y="2396725"/>
            <a:ext cx="3946064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 별 승강기 분포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g116f2f1a040_7_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3098" y="2408845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6e922a2d1_11_128"/>
          <p:cNvSpPr/>
          <p:nvPr/>
        </p:nvSpPr>
        <p:spPr>
          <a:xfrm>
            <a:off x="9307774" y="6332293"/>
            <a:ext cx="8126286" cy="15997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16e922a2d1_11_128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116e922a2d1_11_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16e922a2d1_11_128"/>
          <p:cNvSpPr txBox="1"/>
          <p:nvPr/>
        </p:nvSpPr>
        <p:spPr>
          <a:xfrm>
            <a:off x="982219" y="3205417"/>
            <a:ext cx="756216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버스 대수와 현재 운행중인 저상 버스의 노선 수와 운행대수를 비교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수에 비례하여 적절한 양의 저상 버스를 보유하고 있는지 확인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116e922a2d1_11_128"/>
          <p:cNvSpPr txBox="1"/>
          <p:nvPr/>
        </p:nvSpPr>
        <p:spPr>
          <a:xfrm>
            <a:off x="1402078" y="2325789"/>
            <a:ext cx="6171300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1만명 당 필요한 저상 버스 수 비교분석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g116e922a2d1_11_128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0772" y="5628694"/>
            <a:ext cx="5452958" cy="21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16e922a2d1_11_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83475" y="3079378"/>
            <a:ext cx="3702811" cy="24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16e922a2d1_11_1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11432" y="3079378"/>
            <a:ext cx="3803151" cy="246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16e922a2d1_11_1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6228" y="2380522"/>
            <a:ext cx="327735" cy="32773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16e922a2d1_11_128"/>
          <p:cNvSpPr/>
          <p:nvPr/>
        </p:nvSpPr>
        <p:spPr>
          <a:xfrm>
            <a:off x="3800173" y="5599666"/>
            <a:ext cx="2278743" cy="457515"/>
          </a:xfrm>
          <a:prstGeom prst="rect">
            <a:avLst/>
          </a:prstGeom>
          <a:noFill/>
          <a:ln w="38100" cap="flat" cmpd="sng">
            <a:solidFill>
              <a:srgbClr val="55A6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16e922a2d1_11_128"/>
          <p:cNvSpPr/>
          <p:nvPr/>
        </p:nvSpPr>
        <p:spPr>
          <a:xfrm>
            <a:off x="4692834" y="4473716"/>
            <a:ext cx="3040711" cy="759800"/>
          </a:xfrm>
          <a:prstGeom prst="rect">
            <a:avLst/>
          </a:prstGeom>
          <a:solidFill>
            <a:srgbClr val="55A6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각각 광역버스 중 저상 버스의 수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시내 버스 중 저상 버스의 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g116e922a2d1_11_128"/>
          <p:cNvCxnSpPr/>
          <p:nvPr/>
        </p:nvCxnSpPr>
        <p:spPr>
          <a:xfrm flipH="1">
            <a:off x="5687030" y="5153430"/>
            <a:ext cx="391886" cy="446236"/>
          </a:xfrm>
          <a:prstGeom prst="straightConnector1">
            <a:avLst/>
          </a:prstGeom>
          <a:noFill/>
          <a:ln w="38100" cap="flat" cmpd="sng">
            <a:solidFill>
              <a:srgbClr val="55A6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g116e922a2d1_11_128"/>
          <p:cNvSpPr/>
          <p:nvPr/>
        </p:nvSpPr>
        <p:spPr>
          <a:xfrm>
            <a:off x="2835359" y="5592410"/>
            <a:ext cx="906757" cy="457515"/>
          </a:xfrm>
          <a:prstGeom prst="rect">
            <a:avLst/>
          </a:prstGeom>
          <a:noFill/>
          <a:ln w="38100" cap="flat" cmpd="sng">
            <a:solidFill>
              <a:srgbClr val="55A6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g116e922a2d1_11_1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16e922a2d1_11_128"/>
          <p:cNvSpPr/>
          <p:nvPr/>
        </p:nvSpPr>
        <p:spPr>
          <a:xfrm>
            <a:off x="1725570" y="4776456"/>
            <a:ext cx="2219577" cy="457516"/>
          </a:xfrm>
          <a:prstGeom prst="rect">
            <a:avLst/>
          </a:prstGeom>
          <a:solidFill>
            <a:srgbClr val="55A6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서울시 내 총 버스 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g116e922a2d1_11_128"/>
          <p:cNvCxnSpPr>
            <a:stCxn id="385" idx="2"/>
          </p:cNvCxnSpPr>
          <p:nvPr/>
        </p:nvCxnSpPr>
        <p:spPr>
          <a:xfrm>
            <a:off x="2835359" y="5233972"/>
            <a:ext cx="222900" cy="352200"/>
          </a:xfrm>
          <a:prstGeom prst="straightConnector1">
            <a:avLst/>
          </a:prstGeom>
          <a:noFill/>
          <a:ln w="38100" cap="flat" cmpd="sng">
            <a:solidFill>
              <a:srgbClr val="55A6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7" name="Google Shape;387;g116e922a2d1_11_128"/>
          <p:cNvSpPr txBox="1"/>
          <p:nvPr/>
        </p:nvSpPr>
        <p:spPr>
          <a:xfrm>
            <a:off x="9378681" y="6462796"/>
            <a:ext cx="8064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막대 그래프 상 평균 2대의 버스가 올 때, 저상 버스는 1대가 옴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장애인들은 버스를 1번 타기 위해 버스 2대가 지나갈 시간을 기다려야 함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장애인들의 이동권 보장을 위해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저상 버스 보급 확대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필요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116e922a2d1_11_128"/>
          <p:cNvSpPr txBox="1"/>
          <p:nvPr/>
        </p:nvSpPr>
        <p:spPr>
          <a:xfrm>
            <a:off x="9881432" y="5702369"/>
            <a:ext cx="7301552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현재 장애인 1만명 당 운행되고 있는 저상 버스의 노선 수와 운행대수&gt;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g116e922a2d1_11_128"/>
          <p:cNvCxnSpPr/>
          <p:nvPr/>
        </p:nvCxnSpPr>
        <p:spPr>
          <a:xfrm>
            <a:off x="8789159" y="3020546"/>
            <a:ext cx="0" cy="5040576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0" name="Google Shape;390;g116e922a2d1_11_128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116e922a2d1_11_128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 &gt; 저상 버스 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6e922a2d1_11_172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g116e922a2d1_11_172"/>
          <p:cNvGrpSpPr/>
          <p:nvPr/>
        </p:nvGrpSpPr>
        <p:grpSpPr>
          <a:xfrm>
            <a:off x="4987394" y="2769826"/>
            <a:ext cx="327736" cy="854061"/>
            <a:chOff x="4059346" y="2715397"/>
            <a:chExt cx="327736" cy="854061"/>
          </a:xfrm>
        </p:grpSpPr>
        <p:pic>
          <p:nvPicPr>
            <p:cNvPr id="398" name="Google Shape;398;g116e922a2d1_11_17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59346" y="271539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g116e922a2d1_11_17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59347" y="324172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g116e922a2d1_11_172"/>
          <p:cNvSpPr txBox="1"/>
          <p:nvPr/>
        </p:nvSpPr>
        <p:spPr>
          <a:xfrm>
            <a:off x="10390643" y="4571429"/>
            <a:ext cx="617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이미지를 넣어 주세요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g116e922a2d1_11_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8750" y="1206588"/>
            <a:ext cx="7990400" cy="79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16e922a2d1_11_172"/>
          <p:cNvSpPr txBox="1"/>
          <p:nvPr/>
        </p:nvSpPr>
        <p:spPr>
          <a:xfrm>
            <a:off x="927809" y="1250768"/>
            <a:ext cx="7650000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en-US" sz="8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개선사항 및 기대효과</a:t>
            </a:r>
            <a:endParaRPr sz="8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16e922a2d1_11_172"/>
          <p:cNvSpPr txBox="1"/>
          <p:nvPr/>
        </p:nvSpPr>
        <p:spPr>
          <a:xfrm>
            <a:off x="927810" y="5906569"/>
            <a:ext cx="610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02. 핸디나비 웹 서비스 안내 및 상세 기술 구현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116e922a2d1_11_172"/>
          <p:cNvSpPr txBox="1"/>
          <p:nvPr/>
        </p:nvSpPr>
        <p:spPr>
          <a:xfrm>
            <a:off x="938600" y="5370700"/>
            <a:ext cx="600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01.</a:t>
            </a:r>
            <a:r>
              <a:rPr lang="en-US" sz="2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장애인 교통 편의시설 개선사항 및 </a:t>
            </a: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</a:rPr>
              <a:t>기대</a:t>
            </a:r>
            <a:r>
              <a:rPr lang="en-US" sz="2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효과</a:t>
            </a:r>
            <a:endParaRPr sz="23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g116e922a2d1_11_172"/>
          <p:cNvCxnSpPr/>
          <p:nvPr/>
        </p:nvCxnSpPr>
        <p:spPr>
          <a:xfrm>
            <a:off x="965413" y="5071850"/>
            <a:ext cx="40449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6f2f1a040_7_108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g116f2f1a040_7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16f2f1a040_7_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2095" y="5319241"/>
            <a:ext cx="6554375" cy="41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3" name="Google Shape;413;g116f2f1a040_7_108"/>
          <p:cNvSpPr txBox="1"/>
          <p:nvPr/>
        </p:nvSpPr>
        <p:spPr>
          <a:xfrm>
            <a:off x="10102095" y="2419747"/>
            <a:ext cx="7639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편의시설 1개당 소화해야 되는 장애인의 평균 인구 수 : 241명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강북구는 편의시설 1개당 약 800명의 장애인이 사용하는 셈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16f2f1a040_7_108"/>
          <p:cNvSpPr txBox="1"/>
          <p:nvPr/>
        </p:nvSpPr>
        <p:spPr>
          <a:xfrm>
            <a:off x="10102095" y="1914094"/>
            <a:ext cx="661410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편의시설의 수가 턱없이 부족한 현실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16f2f1a040_7_108"/>
          <p:cNvSpPr txBox="1"/>
          <p:nvPr/>
        </p:nvSpPr>
        <p:spPr>
          <a:xfrm>
            <a:off x="10102095" y="4056562"/>
            <a:ext cx="7639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인원 수 별 설치가 필요한 편의시설 기준 비존재(非存在)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국가적인 기준 설정 및 관리 필요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16f2f1a040_7_108"/>
          <p:cNvSpPr txBox="1"/>
          <p:nvPr/>
        </p:nvSpPr>
        <p:spPr>
          <a:xfrm>
            <a:off x="10102095" y="3585493"/>
            <a:ext cx="568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편의시설의 절대적인 수 증진 필요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g116f2f1a040_7_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7680" y="2645379"/>
            <a:ext cx="6554375" cy="41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8" name="Google Shape;418;g116f2f1a040_7_108"/>
          <p:cNvSpPr txBox="1"/>
          <p:nvPr/>
        </p:nvSpPr>
        <p:spPr>
          <a:xfrm>
            <a:off x="1279440" y="7508127"/>
            <a:ext cx="77144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** 지체 장애 (遲滯障礙) : 질병 또는 사고 후유증 등으로 인해 신체적인 활동을 하는데  제약을 받게되는 장애. 여기서 ‘지체'는 ‘팔다리와 몸'을 뜻함  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116f2f1a040_7_108"/>
          <p:cNvSpPr txBox="1"/>
          <p:nvPr/>
        </p:nvSpPr>
        <p:spPr>
          <a:xfrm>
            <a:off x="1186695" y="1950416"/>
            <a:ext cx="7496319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서울시 내 전체 장애인 중 지체장애인이 44%로 가장 많음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16f2f1a040_7_108"/>
          <p:cNvSpPr txBox="1"/>
          <p:nvPr/>
        </p:nvSpPr>
        <p:spPr>
          <a:xfrm>
            <a:off x="2324889" y="6975693"/>
            <a:ext cx="4599956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서울시 구 별 장애 유형 분포&gt;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16f2f1a040_7_108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116f2f1a040_7_1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0156" y="2009667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16f2f1a040_7_1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04988" y="1994673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16f2f1a040_7_1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04988" y="3644825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116e922a2d1_11_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5952" y="2115840"/>
            <a:ext cx="5348801" cy="6686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16e922a2d1_11_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732" y="2115840"/>
            <a:ext cx="5348801" cy="668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16e922a2d1_11_183"/>
          <p:cNvSpPr/>
          <p:nvPr/>
        </p:nvSpPr>
        <p:spPr>
          <a:xfrm>
            <a:off x="1036172" y="3107769"/>
            <a:ext cx="5083800" cy="55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116e922a2d1_11_183"/>
          <p:cNvSpPr/>
          <p:nvPr/>
        </p:nvSpPr>
        <p:spPr>
          <a:xfrm>
            <a:off x="6588389" y="3107770"/>
            <a:ext cx="5083800" cy="55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116e922a2d1_11_183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g116e922a2d1_11_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16e922a2d1_11_183"/>
          <p:cNvSpPr txBox="1"/>
          <p:nvPr/>
        </p:nvSpPr>
        <p:spPr>
          <a:xfrm>
            <a:off x="1528039" y="2388687"/>
            <a:ext cx="4100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01. 장애인 콜택시 추가 배치</a:t>
            </a:r>
            <a:endParaRPr sz="2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16e922a2d1_11_183"/>
          <p:cNvSpPr txBox="1"/>
          <p:nvPr/>
        </p:nvSpPr>
        <p:spPr>
          <a:xfrm>
            <a:off x="1239592" y="3339920"/>
            <a:ext cx="4677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이용 횟수가 평균 (2,568회)보다 많은 06~16시에 추가로 배치하여 수요 충족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주말보다 이용 횟수가 많은 평일 아침, 점심 시간대에 추가 배치하여 수요 충족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16e922a2d1_11_183"/>
          <p:cNvSpPr/>
          <p:nvPr/>
        </p:nvSpPr>
        <p:spPr>
          <a:xfrm>
            <a:off x="3124894" y="5953042"/>
            <a:ext cx="906600" cy="720600"/>
          </a:xfrm>
          <a:prstGeom prst="downArrow">
            <a:avLst>
              <a:gd name="adj1" fmla="val 50000"/>
              <a:gd name="adj2" fmla="val 54028"/>
            </a:avLst>
          </a:prstGeom>
          <a:solidFill>
            <a:srgbClr val="55A6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g116e922a2d1_11_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8172" y="2115839"/>
            <a:ext cx="5348801" cy="668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16e922a2d1_11_183"/>
          <p:cNvSpPr/>
          <p:nvPr/>
        </p:nvSpPr>
        <p:spPr>
          <a:xfrm>
            <a:off x="12140612" y="3107769"/>
            <a:ext cx="5083800" cy="55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16e922a2d1_11_183"/>
          <p:cNvSpPr txBox="1"/>
          <p:nvPr/>
        </p:nvSpPr>
        <p:spPr>
          <a:xfrm>
            <a:off x="1180002" y="7117068"/>
            <a:ext cx="4677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 수요 예측 시스템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도입하여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요일 / 시간대별 수요를 정확하게 예측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한다면 장애인의 만족률 상승 기대 가능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116e922a2d1_11_183"/>
          <p:cNvSpPr txBox="1"/>
          <p:nvPr/>
        </p:nvSpPr>
        <p:spPr>
          <a:xfrm>
            <a:off x="7023072" y="2390151"/>
            <a:ext cx="430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02. 장애인 주차칸 증설 및 제언</a:t>
            </a:r>
            <a:endParaRPr sz="2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116e922a2d1_11_183"/>
          <p:cNvSpPr txBox="1"/>
          <p:nvPr/>
        </p:nvSpPr>
        <p:spPr>
          <a:xfrm>
            <a:off x="6702342" y="4727396"/>
            <a:ext cx="49740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동작구 내 장애인 주차칸 비율이 50%보다 ↓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동작구 내 장애인 주차칸 추가 증설 필요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민영주차장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대해서도 최소한의 장애인 주차칸 법령이 필요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주차장 별 장애인 주차칸 개수 파악 어려움. 주차칸에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IoT 센서를 장착하여 실시간 관리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통해 주차(교통)에 대한 편의성 상승 기대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116e922a2d1_11_183"/>
          <p:cNvSpPr/>
          <p:nvPr/>
        </p:nvSpPr>
        <p:spPr>
          <a:xfrm>
            <a:off x="6702342" y="3258062"/>
            <a:ext cx="4856100" cy="1158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16e922a2d1_11_183"/>
          <p:cNvSpPr txBox="1"/>
          <p:nvPr/>
        </p:nvSpPr>
        <p:spPr>
          <a:xfrm>
            <a:off x="6878310" y="3341189"/>
            <a:ext cx="4504200" cy="1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법령 : 주차장법 시행 규칙에 따라 공영주차장에 법령 적용, 민영주차장을 제외하고 공영주차장 (노외, 노상, 부설)에 대해 적용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g116e922a2d1_11_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16e922a2d1_11_183"/>
          <p:cNvSpPr txBox="1"/>
          <p:nvPr/>
        </p:nvSpPr>
        <p:spPr>
          <a:xfrm>
            <a:off x="12530810" y="2390064"/>
            <a:ext cx="430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03. 지하철 내 편의시설 추가 설치 </a:t>
            </a:r>
            <a:endParaRPr sz="2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116e922a2d1_11_183"/>
          <p:cNvSpPr txBox="1"/>
          <p:nvPr/>
        </p:nvSpPr>
        <p:spPr>
          <a:xfrm>
            <a:off x="12344025" y="3332638"/>
            <a:ext cx="4677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휠체어 리프트 : 강서구, 도봉구, 강북구, 송파구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휠체어 급속 충전기 : 강서구, 관악구, 도봉구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116e922a2d1_11_183"/>
          <p:cNvSpPr txBox="1"/>
          <p:nvPr/>
        </p:nvSpPr>
        <p:spPr>
          <a:xfrm>
            <a:off x="12344025" y="5027213"/>
            <a:ext cx="46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지하철 승강기 : 강북구, 관악구, 도봉구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116e922a2d1_11_183"/>
          <p:cNvSpPr txBox="1"/>
          <p:nvPr/>
        </p:nvSpPr>
        <p:spPr>
          <a:xfrm>
            <a:off x="12344075" y="6000838"/>
            <a:ext cx="4677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장애인의 권리 중 장소의 접근성 향상을 목표로 승강기 / 휠체어 충전 등 장애인 편의시설 이용이 가능한 곳의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위치 안내 시스템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의 지원이 동반된다면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이용자 접근성 제고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꾀할 수 있음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116e922a2d1_11_183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116e922a2d1_11_183"/>
          <p:cNvSpPr txBox="1"/>
          <p:nvPr/>
        </p:nvSpPr>
        <p:spPr>
          <a:xfrm>
            <a:off x="1202145" y="1158025"/>
            <a:ext cx="6171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highlight>
                  <a:schemeClr val="lt1"/>
                </a:highlight>
              </a:rPr>
              <a:t>장애인 교통 편의시설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169593" y="5306598"/>
            <a:ext cx="8356053" cy="95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6732731" y="5326525"/>
            <a:ext cx="33381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“I often wish that more people understand the invisible side of things”</a:t>
            </a:r>
            <a:endParaRPr sz="17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지도가 있으면 세상을 탐험하기 쉽습니다.  하지만 그 지도를 읽지 못하면 무슨 소용이 있을까요?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핸디나비는 우리 사회의 구성원 중 추가적인 도움이 필요한 분들을 위해 준비한 특별한 네비게이션입니다.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보다 더 많은 이들에게 보다 더 많은 지원을 드리기 위해 핸디나비가 앞장섭니다.</a:t>
            </a:r>
            <a:endParaRPr sz="13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808667" y="1576276"/>
            <a:ext cx="6171300" cy="1695883"/>
            <a:chOff x="11808667" y="1576276"/>
            <a:chExt cx="6171300" cy="1695883"/>
          </a:xfrm>
        </p:grpSpPr>
        <p:sp>
          <p:nvSpPr>
            <p:cNvPr id="101" name="Google Shape;101;p2"/>
            <p:cNvSpPr txBox="1"/>
            <p:nvPr/>
          </p:nvSpPr>
          <p:spPr>
            <a:xfrm>
              <a:off x="11808667" y="1576276"/>
              <a:ext cx="6171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 END/BACK END/</a:t>
              </a:r>
              <a:r>
                <a:rPr lang="en-US" sz="2100"/>
                <a:t>STATISTICS</a:t>
              </a:r>
              <a:r>
                <a:rPr lang="en-US"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2"/>
            <p:cNvGrpSpPr/>
            <p:nvPr/>
          </p:nvGrpSpPr>
          <p:grpSpPr>
            <a:xfrm>
              <a:off x="11903905" y="2071559"/>
              <a:ext cx="5571543" cy="1200600"/>
              <a:chOff x="11903905" y="2071559"/>
              <a:chExt cx="5571543" cy="1200600"/>
            </a:xfrm>
          </p:grpSpPr>
          <p:sp>
            <p:nvSpPr>
              <p:cNvPr id="103" name="Google Shape;103;p2"/>
              <p:cNvSpPr txBox="1"/>
              <p:nvPr/>
            </p:nvSpPr>
            <p:spPr>
              <a:xfrm>
                <a:off x="11903905" y="2071559"/>
                <a:ext cx="2114400" cy="120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Folium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HTML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JQuery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13632476" y="2071559"/>
                <a:ext cx="21144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Java Script</a:t>
                </a:r>
                <a:endParaRPr sz="180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Django</a:t>
                </a:r>
                <a:endParaRPr sz="180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Python</a:t>
                </a: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 txBox="1"/>
              <p:nvPr/>
            </p:nvSpPr>
            <p:spPr>
              <a:xfrm>
                <a:off x="15361048" y="2071559"/>
                <a:ext cx="21144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WordCloud</a:t>
                </a:r>
                <a:endParaRPr sz="180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Scipy</a:t>
                </a:r>
                <a:endParaRPr sz="180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/>
                  <a:t>Plotly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2"/>
          <p:cNvGrpSpPr/>
          <p:nvPr/>
        </p:nvGrpSpPr>
        <p:grpSpPr>
          <a:xfrm>
            <a:off x="11808667" y="4178127"/>
            <a:ext cx="4678500" cy="2249976"/>
            <a:chOff x="11808667" y="3720927"/>
            <a:chExt cx="4678500" cy="2249976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11808667" y="3720927"/>
              <a:ext cx="4678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TEAM MEMBER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11903905" y="4216203"/>
              <a:ext cx="4536947" cy="1754700"/>
              <a:chOff x="11903905" y="4216203"/>
              <a:chExt cx="4536947" cy="1754700"/>
            </a:xfrm>
          </p:grpSpPr>
          <p:sp>
            <p:nvSpPr>
              <p:cNvPr id="109" name="Google Shape;109;p2"/>
              <p:cNvSpPr txBox="1"/>
              <p:nvPr/>
            </p:nvSpPr>
            <p:spPr>
              <a:xfrm>
                <a:off x="11903905" y="4216203"/>
                <a:ext cx="2114400" cy="175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이재필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성낙원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최재영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김경미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박현수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박혜인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 txBox="1"/>
              <p:nvPr/>
            </p:nvSpPr>
            <p:spPr>
              <a:xfrm>
                <a:off x="13622952" y="4216203"/>
                <a:ext cx="2817900" cy="175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FE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EDA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EDA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EDA</a:t>
                </a: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" name="Google Shape;111;p2"/>
          <p:cNvSpPr txBox="1"/>
          <p:nvPr/>
        </p:nvSpPr>
        <p:spPr>
          <a:xfrm>
            <a:off x="11808667" y="7781990"/>
            <a:ext cx="4562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>
            <a:off x="11903905" y="8246486"/>
            <a:ext cx="6141157" cy="923400"/>
            <a:chOff x="11903905" y="8246486"/>
            <a:chExt cx="6141157" cy="923400"/>
          </a:xfrm>
        </p:grpSpPr>
        <p:sp>
          <p:nvSpPr>
            <p:cNvPr id="113" name="Google Shape;113;p2"/>
            <p:cNvSpPr txBox="1"/>
            <p:nvPr/>
          </p:nvSpPr>
          <p:spPr>
            <a:xfrm>
              <a:off x="11903905" y="8246486"/>
              <a:ext cx="16728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Phone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E-mail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Website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13346762" y="8246486"/>
              <a:ext cx="4698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02-486-7942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handinavi@handinavicorp.com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https://lc.multicampus.com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2"/>
          <p:cNvSpPr txBox="1"/>
          <p:nvPr/>
        </p:nvSpPr>
        <p:spPr>
          <a:xfrm>
            <a:off x="6732731" y="4572371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</a:rPr>
              <a:t>핸디나비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2"/>
          <p:cNvGrpSpPr/>
          <p:nvPr/>
        </p:nvGrpSpPr>
        <p:grpSpPr>
          <a:xfrm>
            <a:off x="6100243" y="1162477"/>
            <a:ext cx="327735" cy="854062"/>
            <a:chOff x="6100243" y="1162477"/>
            <a:chExt cx="327735" cy="854062"/>
          </a:xfrm>
        </p:grpSpPr>
        <p:pic>
          <p:nvPicPr>
            <p:cNvPr id="117" name="Google Shape;117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00243" y="116247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00243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4600" y="2438525"/>
            <a:ext cx="5209902" cy="70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5988" y="523613"/>
            <a:ext cx="54006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6d531e49d_0_363"/>
          <p:cNvSpPr/>
          <p:nvPr/>
        </p:nvSpPr>
        <p:spPr>
          <a:xfrm>
            <a:off x="1282825" y="2019300"/>
            <a:ext cx="1531200" cy="58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g116d531e49d_0_3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16d531e49d_0_363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116d531e49d_0_363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핸디나비 </a:t>
            </a:r>
            <a:r>
              <a:rPr lang="en-US" sz="2500"/>
              <a:t>웹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</a:t>
            </a:r>
            <a:r>
              <a:rPr lang="en-US" sz="2500"/>
              <a:t>안내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116d531e49d_0_363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g116d531e49d_0_363"/>
          <p:cNvGrpSpPr/>
          <p:nvPr/>
        </p:nvGrpSpPr>
        <p:grpSpPr>
          <a:xfrm>
            <a:off x="922978" y="4498585"/>
            <a:ext cx="2767200" cy="1797024"/>
            <a:chOff x="1349698" y="4041385"/>
            <a:chExt cx="2767200" cy="1797024"/>
          </a:xfrm>
        </p:grpSpPr>
        <p:pic>
          <p:nvPicPr>
            <p:cNvPr id="462" name="Google Shape;462;g116d531e49d_0_3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77081" y="4041385"/>
              <a:ext cx="1220401" cy="1220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101600" dir="2760000" algn="ctr" rotWithShape="0">
                <a:srgbClr val="000000">
                  <a:alpha val="9800"/>
                </a:srgbClr>
              </a:outerShdw>
            </a:effectLst>
          </p:spPr>
        </p:pic>
        <p:sp>
          <p:nvSpPr>
            <p:cNvPr id="463" name="Google Shape;463;g116d531e49d_0_363"/>
            <p:cNvSpPr txBox="1"/>
            <p:nvPr/>
          </p:nvSpPr>
          <p:spPr>
            <a:xfrm>
              <a:off x="1349698" y="5376709"/>
              <a:ext cx="276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g116d531e49d_0_363"/>
          <p:cNvGrpSpPr/>
          <p:nvPr/>
        </p:nvGrpSpPr>
        <p:grpSpPr>
          <a:xfrm>
            <a:off x="13834317" y="2064920"/>
            <a:ext cx="2863500" cy="1780384"/>
            <a:chOff x="14349937" y="1739460"/>
            <a:chExt cx="2863500" cy="1780384"/>
          </a:xfrm>
        </p:grpSpPr>
        <p:sp>
          <p:nvSpPr>
            <p:cNvPr id="465" name="Google Shape;465;g116d531e49d_0_363"/>
            <p:cNvSpPr txBox="1"/>
            <p:nvPr/>
          </p:nvSpPr>
          <p:spPr>
            <a:xfrm>
              <a:off x="14349937" y="3058144"/>
              <a:ext cx="286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6" name="Google Shape;466;g116d531e49d_0_3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144151" y="1739460"/>
              <a:ext cx="1220401" cy="1220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101600" dir="2760000" algn="ctr" rotWithShape="0">
                <a:srgbClr val="000000">
                  <a:alpha val="9800"/>
                </a:srgbClr>
              </a:outerShdw>
            </a:effectLst>
          </p:spPr>
        </p:pic>
      </p:grpSp>
      <p:grpSp>
        <p:nvGrpSpPr>
          <p:cNvPr id="467" name="Google Shape;467;g116d531e49d_0_363"/>
          <p:cNvGrpSpPr/>
          <p:nvPr/>
        </p:nvGrpSpPr>
        <p:grpSpPr>
          <a:xfrm>
            <a:off x="10270336" y="4498585"/>
            <a:ext cx="2421000" cy="1782940"/>
            <a:chOff x="10481156" y="4041385"/>
            <a:chExt cx="2421000" cy="1782940"/>
          </a:xfrm>
        </p:grpSpPr>
        <p:pic>
          <p:nvPicPr>
            <p:cNvPr id="468" name="Google Shape;468;g116d531e49d_0_36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96710" y="4041385"/>
              <a:ext cx="1202924" cy="1202924"/>
            </a:xfrm>
            <a:prstGeom prst="rect">
              <a:avLst/>
            </a:prstGeom>
            <a:noFill/>
            <a:ln>
              <a:noFill/>
            </a:ln>
            <a:effectLst>
              <a:outerShdw blurRad="50800" dist="101600" dir="2760000" algn="ctr" rotWithShape="0">
                <a:srgbClr val="000000">
                  <a:alpha val="9800"/>
                </a:srgbClr>
              </a:outerShdw>
            </a:effectLst>
          </p:spPr>
        </p:pic>
        <p:sp>
          <p:nvSpPr>
            <p:cNvPr id="469" name="Google Shape;469;g116d531e49d_0_363"/>
            <p:cNvSpPr txBox="1"/>
            <p:nvPr/>
          </p:nvSpPr>
          <p:spPr>
            <a:xfrm>
              <a:off x="10481156" y="5362625"/>
              <a:ext cx="242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g116d531e49d_0_363"/>
          <p:cNvSpPr/>
          <p:nvPr/>
        </p:nvSpPr>
        <p:spPr>
          <a:xfrm>
            <a:off x="3578677" y="4790969"/>
            <a:ext cx="6746700" cy="188400"/>
          </a:xfrm>
          <a:prstGeom prst="rightArrow">
            <a:avLst>
              <a:gd name="adj1" fmla="val 29254"/>
              <a:gd name="adj2" fmla="val 1059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g116d531e49d_0_363"/>
          <p:cNvGrpSpPr/>
          <p:nvPr/>
        </p:nvGrpSpPr>
        <p:grpSpPr>
          <a:xfrm>
            <a:off x="13983375" y="7180322"/>
            <a:ext cx="2743200" cy="1346039"/>
            <a:chOff x="14370719" y="6715842"/>
            <a:chExt cx="2743200" cy="1346039"/>
          </a:xfrm>
        </p:grpSpPr>
        <p:sp>
          <p:nvSpPr>
            <p:cNvPr id="472" name="Google Shape;472;g116d531e49d_0_363"/>
            <p:cNvSpPr txBox="1"/>
            <p:nvPr/>
          </p:nvSpPr>
          <p:spPr>
            <a:xfrm>
              <a:off x="14370719" y="7600181"/>
              <a:ext cx="2743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Naver MAP API</a:t>
              </a:r>
              <a:endPara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g116d531e49d_0_36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049318" y="6715842"/>
              <a:ext cx="1386000" cy="7244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101600" dir="2760000" algn="ctr" rotWithShape="0">
                <a:srgbClr val="000000">
                  <a:alpha val="9800"/>
                </a:srgbClr>
              </a:outerShdw>
            </a:effectLst>
          </p:spPr>
        </p:pic>
      </p:grpSp>
      <p:sp>
        <p:nvSpPr>
          <p:cNvPr id="474" name="Google Shape;474;g116d531e49d_0_363"/>
          <p:cNvSpPr/>
          <p:nvPr/>
        </p:nvSpPr>
        <p:spPr>
          <a:xfrm rot="10800000">
            <a:off x="3565078" y="5270882"/>
            <a:ext cx="6746700" cy="188400"/>
          </a:xfrm>
          <a:prstGeom prst="rightArrow">
            <a:avLst>
              <a:gd name="adj1" fmla="val 29254"/>
              <a:gd name="adj2" fmla="val 1059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16d531e49d_0_363"/>
          <p:cNvSpPr txBox="1"/>
          <p:nvPr/>
        </p:nvSpPr>
        <p:spPr>
          <a:xfrm>
            <a:off x="5958839" y="4419501"/>
            <a:ext cx="21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6" name="Google Shape;476;g116d531e49d_0_363"/>
          <p:cNvGrpSpPr/>
          <p:nvPr/>
        </p:nvGrpSpPr>
        <p:grpSpPr>
          <a:xfrm>
            <a:off x="11290503" y="2798816"/>
            <a:ext cx="2677640" cy="1074297"/>
            <a:chOff x="11719604" y="2503541"/>
            <a:chExt cx="2677640" cy="1074297"/>
          </a:xfrm>
        </p:grpSpPr>
        <p:sp>
          <p:nvSpPr>
            <p:cNvPr id="477" name="Google Shape;477;g116d531e49d_0_363"/>
            <p:cNvSpPr/>
            <p:nvPr/>
          </p:nvSpPr>
          <p:spPr>
            <a:xfrm>
              <a:off x="11720944" y="2503541"/>
              <a:ext cx="2676300" cy="188400"/>
            </a:xfrm>
            <a:prstGeom prst="rightArrow">
              <a:avLst>
                <a:gd name="adj1" fmla="val 29254"/>
                <a:gd name="adj2" fmla="val 1059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116d531e49d_0_363"/>
            <p:cNvSpPr/>
            <p:nvPr/>
          </p:nvSpPr>
          <p:spPr>
            <a:xfrm>
              <a:off x="11719604" y="2624138"/>
              <a:ext cx="62700" cy="9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" name="Google Shape;479;g116d531e49d_0_363"/>
          <p:cNvGrpSpPr/>
          <p:nvPr/>
        </p:nvGrpSpPr>
        <p:grpSpPr>
          <a:xfrm rot="10800000" flipH="1">
            <a:off x="11353325" y="6760321"/>
            <a:ext cx="2677640" cy="1134585"/>
            <a:chOff x="11719604" y="2139248"/>
            <a:chExt cx="2677640" cy="1134585"/>
          </a:xfrm>
        </p:grpSpPr>
        <p:sp>
          <p:nvSpPr>
            <p:cNvPr id="480" name="Google Shape;480;g116d531e49d_0_363"/>
            <p:cNvSpPr/>
            <p:nvPr/>
          </p:nvSpPr>
          <p:spPr>
            <a:xfrm>
              <a:off x="11720944" y="2139248"/>
              <a:ext cx="2676300" cy="188400"/>
            </a:xfrm>
            <a:prstGeom prst="rightArrow">
              <a:avLst>
                <a:gd name="adj1" fmla="val 29254"/>
                <a:gd name="adj2" fmla="val 1059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116d531e49d_0_363"/>
            <p:cNvSpPr/>
            <p:nvPr/>
          </p:nvSpPr>
          <p:spPr>
            <a:xfrm>
              <a:off x="11719604" y="2220533"/>
              <a:ext cx="62700" cy="1053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g116d531e49d_0_363"/>
          <p:cNvSpPr txBox="1"/>
          <p:nvPr/>
        </p:nvSpPr>
        <p:spPr>
          <a:xfrm>
            <a:off x="11435959" y="2475066"/>
            <a:ext cx="207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16d531e49d_0_363"/>
          <p:cNvSpPr txBox="1"/>
          <p:nvPr/>
        </p:nvSpPr>
        <p:spPr>
          <a:xfrm>
            <a:off x="13036991" y="4494712"/>
            <a:ext cx="207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g116d531e49d_0_363"/>
          <p:cNvGrpSpPr/>
          <p:nvPr/>
        </p:nvGrpSpPr>
        <p:grpSpPr>
          <a:xfrm rot="10800000">
            <a:off x="12629282" y="4216459"/>
            <a:ext cx="2677640" cy="765314"/>
            <a:chOff x="11719604" y="2348776"/>
            <a:chExt cx="2677640" cy="765314"/>
          </a:xfrm>
        </p:grpSpPr>
        <p:sp>
          <p:nvSpPr>
            <p:cNvPr id="485" name="Google Shape;485;g116d531e49d_0_363"/>
            <p:cNvSpPr/>
            <p:nvPr/>
          </p:nvSpPr>
          <p:spPr>
            <a:xfrm>
              <a:off x="11720944" y="2348776"/>
              <a:ext cx="2676300" cy="188400"/>
            </a:xfrm>
            <a:prstGeom prst="rightArrow">
              <a:avLst>
                <a:gd name="adj1" fmla="val 29254"/>
                <a:gd name="adj2" fmla="val 1059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116d531e49d_0_363"/>
            <p:cNvSpPr/>
            <p:nvPr/>
          </p:nvSpPr>
          <p:spPr>
            <a:xfrm>
              <a:off x="11719604" y="2413890"/>
              <a:ext cx="62700" cy="700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g116d531e49d_0_363"/>
          <p:cNvGrpSpPr/>
          <p:nvPr/>
        </p:nvGrpSpPr>
        <p:grpSpPr>
          <a:xfrm flipH="1">
            <a:off x="12629952" y="5323603"/>
            <a:ext cx="2677640" cy="1141502"/>
            <a:chOff x="11719604" y="1962973"/>
            <a:chExt cx="2677640" cy="1141502"/>
          </a:xfrm>
        </p:grpSpPr>
        <p:sp>
          <p:nvSpPr>
            <p:cNvPr id="488" name="Google Shape;488;g116d531e49d_0_363"/>
            <p:cNvSpPr/>
            <p:nvPr/>
          </p:nvSpPr>
          <p:spPr>
            <a:xfrm>
              <a:off x="11720944" y="1962973"/>
              <a:ext cx="2676300" cy="188400"/>
            </a:xfrm>
            <a:prstGeom prst="rightArrow">
              <a:avLst>
                <a:gd name="adj1" fmla="val 29254"/>
                <a:gd name="adj2" fmla="val 10595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116d531e49d_0_363"/>
            <p:cNvSpPr/>
            <p:nvPr/>
          </p:nvSpPr>
          <p:spPr>
            <a:xfrm>
              <a:off x="11719604" y="2031675"/>
              <a:ext cx="62700" cy="10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g116d531e49d_0_363"/>
          <p:cNvSpPr txBox="1"/>
          <p:nvPr/>
        </p:nvSpPr>
        <p:spPr>
          <a:xfrm>
            <a:off x="11528296" y="7369812"/>
            <a:ext cx="207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116d531e49d_0_363"/>
          <p:cNvSpPr txBox="1"/>
          <p:nvPr/>
        </p:nvSpPr>
        <p:spPr>
          <a:xfrm>
            <a:off x="13061998" y="5424159"/>
            <a:ext cx="207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116d531e49d_0_363"/>
          <p:cNvSpPr txBox="1"/>
          <p:nvPr/>
        </p:nvSpPr>
        <p:spPr>
          <a:xfrm>
            <a:off x="5333424" y="5405952"/>
            <a:ext cx="338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16d531e49d_0_363"/>
          <p:cNvSpPr txBox="1"/>
          <p:nvPr/>
        </p:nvSpPr>
        <p:spPr>
          <a:xfrm>
            <a:off x="1663825" y="2057100"/>
            <a:ext cx="153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g116d531e49d_0_3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116f2f1a040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16f2f1a040_0_75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116f2f1a040_0_75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핸디나비 </a:t>
            </a:r>
            <a:r>
              <a:rPr lang="en-US" sz="2500"/>
              <a:t>웹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</a:t>
            </a:r>
            <a:r>
              <a:rPr lang="en-US" sz="2500"/>
              <a:t>개발과정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116f2f1a040_0_75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/>
              <a:t>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g116f2f1a040_0_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738" y="1896950"/>
            <a:ext cx="5127575" cy="290969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04" name="Google Shape;504;g116f2f1a040_0_75" descr="D:\vscode_workspace\term_poject\동작 process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738" y="5680686"/>
            <a:ext cx="5127587" cy="303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16f2f1a040_0_75"/>
          <p:cNvPicPr preferRelativeResize="0"/>
          <p:nvPr/>
        </p:nvPicPr>
        <p:blipFill rotWithShape="1">
          <a:blip r:embed="rId6">
            <a:alphaModFix/>
          </a:blip>
          <a:srcRect b="23029"/>
          <a:stretch/>
        </p:blipFill>
        <p:spPr>
          <a:xfrm>
            <a:off x="6144850" y="1896950"/>
            <a:ext cx="5127576" cy="290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06" name="Google Shape;506;g116f2f1a040_0_75"/>
          <p:cNvPicPr preferRelativeResize="0"/>
          <p:nvPr/>
        </p:nvPicPr>
        <p:blipFill rotWithShape="1">
          <a:blip r:embed="rId7">
            <a:alphaModFix/>
          </a:blip>
          <a:srcRect b="7261"/>
          <a:stretch/>
        </p:blipFill>
        <p:spPr>
          <a:xfrm>
            <a:off x="6134250" y="5680686"/>
            <a:ext cx="5138176" cy="30365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07" name="Google Shape;507;g116f2f1a040_0_75" descr="https://ac-p.namu.la/20210520/4b17730ac450411bf98395a77e47acf862d8d5db89e16233c478f0b80cb91579.jpg"/>
          <p:cNvPicPr preferRelativeResize="0"/>
          <p:nvPr/>
        </p:nvPicPr>
        <p:blipFill rotWithShape="1">
          <a:blip r:embed="rId8">
            <a:alphaModFix/>
          </a:blip>
          <a:srcRect l="1881" t="1440" r="8101" b="1913"/>
          <a:stretch/>
        </p:blipFill>
        <p:spPr>
          <a:xfrm>
            <a:off x="11727100" y="2266300"/>
            <a:ext cx="5806950" cy="58949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08" name="Google Shape;508;g116f2f1a040_0_75"/>
          <p:cNvSpPr txBox="1"/>
          <p:nvPr/>
        </p:nvSpPr>
        <p:spPr>
          <a:xfrm>
            <a:off x="1545675" y="4921900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설계도 제작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16f2f1a040_0_75"/>
          <p:cNvSpPr txBox="1"/>
          <p:nvPr/>
        </p:nvSpPr>
        <p:spPr>
          <a:xfrm>
            <a:off x="7058788" y="4921900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맵 API 기능 구현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16f2f1a040_0_75"/>
          <p:cNvSpPr txBox="1"/>
          <p:nvPr/>
        </p:nvSpPr>
        <p:spPr>
          <a:xfrm>
            <a:off x="1545688" y="8824688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동작 Process 설계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116f2f1a040_0_75"/>
          <p:cNvSpPr txBox="1"/>
          <p:nvPr/>
        </p:nvSpPr>
        <p:spPr>
          <a:xfrm>
            <a:off x="7018388" y="8824688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&amp;  BE 구현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116f2f1a040_0_75"/>
          <p:cNvSpPr txBox="1"/>
          <p:nvPr/>
        </p:nvSpPr>
        <p:spPr>
          <a:xfrm>
            <a:off x="12980725" y="8409800"/>
            <a:ext cx="32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FE / BE 연동 및 최종 회의 진행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g116f2f1a040_0_7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116f2f1a040_0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16f2f1a040_0_152"/>
          <p:cNvSpPr txBox="1"/>
          <p:nvPr/>
        </p:nvSpPr>
        <p:spPr>
          <a:xfrm>
            <a:off x="1186695" y="512725"/>
            <a:ext cx="617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116f2f1a040_0_152"/>
          <p:cNvSpPr txBox="1"/>
          <p:nvPr/>
        </p:nvSpPr>
        <p:spPr>
          <a:xfrm>
            <a:off x="1202145" y="1158025"/>
            <a:ext cx="617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핸디나비 </a:t>
            </a:r>
            <a:r>
              <a:rPr lang="en-US" sz="2500"/>
              <a:t>웹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</a:t>
            </a:r>
            <a:r>
              <a:rPr lang="en-US" sz="2500"/>
              <a:t>상세 기술 구현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116f2f1a040_0_152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/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g116f2f1a040_0_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7700" y="1873375"/>
            <a:ext cx="15315826" cy="775423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lt2"/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g116d531e49d_0_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280" y="0"/>
            <a:ext cx="14371444" cy="102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16d531e49d_0_340"/>
          <p:cNvSpPr txBox="1"/>
          <p:nvPr/>
        </p:nvSpPr>
        <p:spPr>
          <a:xfrm>
            <a:off x="7371902" y="4065400"/>
            <a:ext cx="74562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00"/>
              <a:buFont typeface="Arial"/>
              <a:buNone/>
            </a:pPr>
            <a:r>
              <a:rPr lang="en-US" sz="13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116d531e49d_0_340"/>
          <p:cNvSpPr txBox="1"/>
          <p:nvPr/>
        </p:nvSpPr>
        <p:spPr>
          <a:xfrm rot="5400000">
            <a:off x="14768934" y="3169473"/>
            <a:ext cx="558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.https://lc.multicampus.com/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" name="Google Shape;530;g116d531e49d_0_340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pic>
          <p:nvPicPr>
            <p:cNvPr id="531" name="Google Shape;531;g116d531e49d_0_3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73370" y="8764089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g116d531e49d_0_3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73371" y="9290416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3" name="Google Shape;533;g116d531e49d_0_3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5090" y="551686"/>
            <a:ext cx="3516735" cy="117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16d531e49d_0_3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6275" y="453050"/>
            <a:ext cx="1074467" cy="117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/>
        </p:nvSpPr>
        <p:spPr>
          <a:xfrm>
            <a:off x="956195" y="908359"/>
            <a:ext cx="5416394" cy="202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8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357600" y="1707577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기획배경 | 목표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5357600" y="4451182"/>
            <a:ext cx="33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 | 시각화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3"/>
          <p:cNvGrpSpPr/>
          <p:nvPr/>
        </p:nvGrpSpPr>
        <p:grpSpPr>
          <a:xfrm>
            <a:off x="9633495" y="1736152"/>
            <a:ext cx="7385705" cy="903441"/>
            <a:chOff x="8338095" y="1736152"/>
            <a:chExt cx="7385705" cy="903441"/>
          </a:xfrm>
        </p:grpSpPr>
        <p:sp>
          <p:nvSpPr>
            <p:cNvPr id="129" name="Google Shape;129;p3"/>
            <p:cNvSpPr txBox="1"/>
            <p:nvPr/>
          </p:nvSpPr>
          <p:spPr>
            <a:xfrm>
              <a:off x="8338095" y="1736152"/>
              <a:ext cx="7014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사회적 문제 및 현황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8338100" y="2224093"/>
              <a:ext cx="738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분석 흐름 및 주요 내용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633495" y="4527375"/>
            <a:ext cx="7385700" cy="1394545"/>
            <a:chOff x="9023895" y="6051375"/>
            <a:chExt cx="7385700" cy="1394545"/>
          </a:xfrm>
        </p:grpSpPr>
        <p:sp>
          <p:nvSpPr>
            <p:cNvPr id="132" name="Google Shape;132;p3"/>
            <p:cNvSpPr txBox="1"/>
            <p:nvPr/>
          </p:nvSpPr>
          <p:spPr>
            <a:xfrm>
              <a:off x="9023903" y="6051375"/>
              <a:ext cx="5646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데이터 시각화 방법 | 활용 데이터 소개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9023895" y="6535181"/>
              <a:ext cx="738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가설 및 상관관계 분석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9023895" y="7030420"/>
              <a:ext cx="738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장애인 편의시설 중 ‘교통’ 집중 분석 및 시각화</a:t>
              </a:r>
              <a:endPara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4403256" y="1403344"/>
            <a:ext cx="327735" cy="854062"/>
            <a:chOff x="4403256" y="1403344"/>
            <a:chExt cx="327735" cy="854062"/>
          </a:xfrm>
        </p:grpSpPr>
        <p:pic>
          <p:nvPicPr>
            <p:cNvPr id="136" name="Google Shape;13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03256" y="140334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03256" y="1929671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3"/>
          <p:cNvSpPr txBox="1"/>
          <p:nvPr/>
        </p:nvSpPr>
        <p:spPr>
          <a:xfrm>
            <a:off x="9645520" y="2721193"/>
            <a:ext cx="7385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5357600" y="7270582"/>
            <a:ext cx="3363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개선사항 | 기대효과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3"/>
          <p:cNvGrpSpPr/>
          <p:nvPr/>
        </p:nvGrpSpPr>
        <p:grpSpPr>
          <a:xfrm>
            <a:off x="9641495" y="7325900"/>
            <a:ext cx="7385700" cy="899306"/>
            <a:chOff x="7195095" y="6051375"/>
            <a:chExt cx="7385700" cy="899306"/>
          </a:xfrm>
        </p:grpSpPr>
        <p:sp>
          <p:nvSpPr>
            <p:cNvPr id="141" name="Google Shape;141;p3"/>
            <p:cNvSpPr txBox="1"/>
            <p:nvPr/>
          </p:nvSpPr>
          <p:spPr>
            <a:xfrm>
              <a:off x="7195101" y="6051375"/>
              <a:ext cx="4732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장애인 교통 편의시설 개선사항 및 </a:t>
              </a:r>
              <a:r>
                <a:rPr lang="en-US" sz="2100"/>
                <a:t>기대</a:t>
              </a:r>
              <a:r>
                <a:rPr lang="en-US"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효과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7195095" y="6535181"/>
              <a:ext cx="738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핸디나비 웹 서비스 안내 및 상세 기술구현 </a:t>
              </a: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" name="Google Shape;143;p3"/>
          <p:cNvCxnSpPr/>
          <p:nvPr/>
        </p:nvCxnSpPr>
        <p:spPr>
          <a:xfrm>
            <a:off x="5336688" y="1416225"/>
            <a:ext cx="112929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3"/>
          <p:cNvCxnSpPr/>
          <p:nvPr/>
        </p:nvCxnSpPr>
        <p:spPr>
          <a:xfrm>
            <a:off x="5357588" y="4125825"/>
            <a:ext cx="112929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3"/>
          <p:cNvCxnSpPr/>
          <p:nvPr/>
        </p:nvCxnSpPr>
        <p:spPr>
          <a:xfrm>
            <a:off x="5357600" y="6932475"/>
            <a:ext cx="112929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6e922a2d1_1_0"/>
          <p:cNvSpPr txBox="1"/>
          <p:nvPr/>
        </p:nvSpPr>
        <p:spPr>
          <a:xfrm>
            <a:off x="927810" y="1250768"/>
            <a:ext cx="6779400" cy="2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en-US" sz="8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기획</a:t>
            </a:r>
            <a:endParaRPr sz="8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en-US" sz="8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배경 및 목표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16e922a2d1_1_0"/>
          <p:cNvSpPr txBox="1"/>
          <p:nvPr/>
        </p:nvSpPr>
        <p:spPr>
          <a:xfrm>
            <a:off x="927811" y="5506233"/>
            <a:ext cx="55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01. 사회적 문제 및 현황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16e922a2d1_1_0"/>
          <p:cNvSpPr txBox="1"/>
          <p:nvPr/>
        </p:nvSpPr>
        <p:spPr>
          <a:xfrm>
            <a:off x="927812" y="6038539"/>
            <a:ext cx="5188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lang="en-US" sz="2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프로젝트 분석 흐름 및 주요 내용</a:t>
            </a:r>
            <a:endParaRPr sz="23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16e922a2d1_1_0"/>
          <p:cNvSpPr txBox="1"/>
          <p:nvPr/>
        </p:nvSpPr>
        <p:spPr>
          <a:xfrm>
            <a:off x="16868603" y="615896"/>
            <a:ext cx="637049" cy="41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g116e922a2d1_1_0"/>
          <p:cNvGrpSpPr/>
          <p:nvPr/>
        </p:nvGrpSpPr>
        <p:grpSpPr>
          <a:xfrm>
            <a:off x="6624682" y="2806996"/>
            <a:ext cx="327736" cy="854061"/>
            <a:chOff x="4059346" y="2715397"/>
            <a:chExt cx="327736" cy="854061"/>
          </a:xfrm>
        </p:grpSpPr>
        <p:pic>
          <p:nvPicPr>
            <p:cNvPr id="155" name="Google Shape;155;g116e922a2d1_1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59346" y="271539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g116e922a2d1_1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59347" y="324172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g116e922a2d1_1_0"/>
          <p:cNvSpPr txBox="1"/>
          <p:nvPr/>
        </p:nvSpPr>
        <p:spPr>
          <a:xfrm>
            <a:off x="10390643" y="4571429"/>
            <a:ext cx="6171429" cy="41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이미지를 넣어 주세요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116e922a2d1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1206588"/>
            <a:ext cx="9546749" cy="79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16e922a2d1_1_0"/>
          <p:cNvSpPr txBox="1"/>
          <p:nvPr/>
        </p:nvSpPr>
        <p:spPr>
          <a:xfrm>
            <a:off x="927812" y="6570680"/>
            <a:ext cx="5188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03. 프로젝트 목표</a:t>
            </a:r>
            <a:endParaRPr sz="23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g116e922a2d1_1_0"/>
          <p:cNvCxnSpPr/>
          <p:nvPr/>
        </p:nvCxnSpPr>
        <p:spPr>
          <a:xfrm>
            <a:off x="927788" y="5158138"/>
            <a:ext cx="40923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16e922a2d1_1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4838" y="2362338"/>
            <a:ext cx="5617324" cy="5578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16e922a2d1_1_16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16e922a2d1_1_16"/>
          <p:cNvSpPr txBox="1"/>
          <p:nvPr/>
        </p:nvSpPr>
        <p:spPr>
          <a:xfrm>
            <a:off x="1068701" y="550725"/>
            <a:ext cx="5273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기획 배경 및 목표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116e922a2d1_1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16e922a2d1_1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16e922a2d1_1_16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>
            <a:off x="1697404" y="6429856"/>
            <a:ext cx="3023043" cy="347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16e922a2d1_1_16" descr="텍스트이(가) 표시된 사진&#10;&#10;자동 생성된 설명"/>
          <p:cNvPicPr preferRelativeResize="0"/>
          <p:nvPr/>
        </p:nvPicPr>
        <p:blipFill rotWithShape="1">
          <a:blip r:embed="rId6">
            <a:alphaModFix amt="70000"/>
          </a:blip>
          <a:srcRect/>
          <a:stretch/>
        </p:blipFill>
        <p:spPr>
          <a:xfrm>
            <a:off x="1729805" y="5433546"/>
            <a:ext cx="887367" cy="892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16e922a2d1_1_16"/>
          <p:cNvSpPr txBox="1"/>
          <p:nvPr/>
        </p:nvSpPr>
        <p:spPr>
          <a:xfrm>
            <a:off x="430072" y="2079590"/>
            <a:ext cx="5408249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01. ‘장애인’ 키워드에 대한 트렌드 분석</a:t>
            </a:r>
            <a:endParaRPr sz="2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116e922a2d1_1_16"/>
          <p:cNvPicPr preferRelativeResize="0"/>
          <p:nvPr/>
        </p:nvPicPr>
        <p:blipFill rotWithShape="1">
          <a:blip r:embed="rId7">
            <a:alphaModFix amt="70000"/>
          </a:blip>
          <a:srcRect/>
          <a:stretch/>
        </p:blipFill>
        <p:spPr>
          <a:xfrm>
            <a:off x="3028049" y="5433546"/>
            <a:ext cx="2037361" cy="93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16e922a2d1_1_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26325" y="2525826"/>
            <a:ext cx="5273448" cy="5273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16e922a2d1_1_16"/>
          <p:cNvSpPr txBox="1"/>
          <p:nvPr/>
        </p:nvSpPr>
        <p:spPr>
          <a:xfrm>
            <a:off x="6603449" y="8008788"/>
            <a:ext cx="527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4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2017~2021 키워드:장애인 관련 뉴스에 대한 주제 (워드클라우드)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g116e922a2d1_1_16"/>
          <p:cNvCxnSpPr/>
          <p:nvPr/>
        </p:nvCxnSpPr>
        <p:spPr>
          <a:xfrm>
            <a:off x="5797248" y="3724294"/>
            <a:ext cx="713947" cy="609225"/>
          </a:xfrm>
          <a:prstGeom prst="straightConnector1">
            <a:avLst/>
          </a:prstGeom>
          <a:noFill/>
          <a:ln w="76200" cap="flat" cmpd="sng">
            <a:solidFill>
              <a:srgbClr val="FEEBB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" name="Google Shape;177;g116e922a2d1_1_16"/>
          <p:cNvSpPr txBox="1"/>
          <p:nvPr/>
        </p:nvSpPr>
        <p:spPr>
          <a:xfrm>
            <a:off x="415131" y="2597635"/>
            <a:ext cx="5423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최근 5년 간 ‘장애인’ 키워드에 대한 뉴스 분석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‘복지’ 분야의 Top 60에 해당하는 뉴스 키워드 분석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‘서울’, ‘편의시설＇과 관련된 키워드 多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16e922a2d1_1_16"/>
          <p:cNvSpPr txBox="1"/>
          <p:nvPr/>
        </p:nvSpPr>
        <p:spPr>
          <a:xfrm>
            <a:off x="415131" y="4803848"/>
            <a:ext cx="561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02. 장애인을 위한 서비스 앱/사이트 미흡</a:t>
            </a:r>
            <a:endParaRPr sz="2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16e922a2d1_1_16"/>
          <p:cNvSpPr txBox="1"/>
          <p:nvPr/>
        </p:nvSpPr>
        <p:spPr>
          <a:xfrm>
            <a:off x="430072" y="7023882"/>
            <a:ext cx="541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‘서울특별시 주차정보안내시스템’의 경우 </a:t>
            </a: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장애인들을 위한 정보 부족</a:t>
            </a:r>
            <a:endParaRPr sz="1800" b="0" i="0" u="none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서울 전체가 아닌 </a:t>
            </a:r>
            <a:r>
              <a:rPr lang="en-US" sz="1800" b="0" i="0" u="sng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특정 구에서만 사용가능</a:t>
            </a:r>
            <a:r>
              <a:rPr lang="en-US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하거나, 앱의 늦은 로딩 속도로 인해 </a:t>
            </a:r>
            <a:r>
              <a:rPr lang="en-US" sz="1800" b="0" i="0" u="sng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서비스의 이용가치가 낮음</a:t>
            </a:r>
            <a:endParaRPr sz="1800" b="0" i="0" u="sng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장애인이 편하게 이용할 수 있는 서비스 부재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g116e922a2d1_1_16"/>
          <p:cNvCxnSpPr/>
          <p:nvPr/>
        </p:nvCxnSpPr>
        <p:spPr>
          <a:xfrm rot="10800000" flipH="1">
            <a:off x="5708088" y="6147314"/>
            <a:ext cx="803107" cy="479206"/>
          </a:xfrm>
          <a:prstGeom prst="straightConnector1">
            <a:avLst/>
          </a:prstGeom>
          <a:noFill/>
          <a:ln w="76200" cap="flat" cmpd="sng">
            <a:solidFill>
              <a:srgbClr val="FEEBB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g116e922a2d1_1_16"/>
          <p:cNvCxnSpPr/>
          <p:nvPr/>
        </p:nvCxnSpPr>
        <p:spPr>
          <a:xfrm rot="10800000" flipH="1">
            <a:off x="11817048" y="3724294"/>
            <a:ext cx="714000" cy="609300"/>
          </a:xfrm>
          <a:prstGeom prst="straightConnector1">
            <a:avLst/>
          </a:prstGeom>
          <a:noFill/>
          <a:ln w="76200" cap="flat" cmpd="sng">
            <a:solidFill>
              <a:srgbClr val="FEEBB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g116e922a2d1_1_16"/>
          <p:cNvCxnSpPr/>
          <p:nvPr/>
        </p:nvCxnSpPr>
        <p:spPr>
          <a:xfrm>
            <a:off x="11956488" y="6223620"/>
            <a:ext cx="803100" cy="479100"/>
          </a:xfrm>
          <a:prstGeom prst="straightConnector1">
            <a:avLst/>
          </a:prstGeom>
          <a:noFill/>
          <a:ln w="76200" cap="flat" cmpd="sng">
            <a:solidFill>
              <a:srgbClr val="FEEBB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g116e922a2d1_1_16"/>
          <p:cNvSpPr txBox="1"/>
          <p:nvPr/>
        </p:nvSpPr>
        <p:spPr>
          <a:xfrm>
            <a:off x="12868072" y="2065390"/>
            <a:ext cx="5408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03. 프로젝트 분석 흐름도 및 주요 내용</a:t>
            </a:r>
            <a:endParaRPr sz="2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16e922a2d1_1_16"/>
          <p:cNvSpPr txBox="1"/>
          <p:nvPr/>
        </p:nvSpPr>
        <p:spPr>
          <a:xfrm>
            <a:off x="12853131" y="2583435"/>
            <a:ext cx="5423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선행 참고자료 및 장애분야 빅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이터 활용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주제와 밀접하게 활용 가능성이 높은 원천데이터 검토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데이터를 활용한 시험분석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116e922a2d1_1_16"/>
          <p:cNvSpPr txBox="1"/>
          <p:nvPr/>
        </p:nvSpPr>
        <p:spPr>
          <a:xfrm>
            <a:off x="12944272" y="5570590"/>
            <a:ext cx="5408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04. 프로젝트 목표</a:t>
            </a:r>
            <a:endParaRPr sz="2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16e922a2d1_1_16"/>
          <p:cNvSpPr txBox="1"/>
          <p:nvPr/>
        </p:nvSpPr>
        <p:spPr>
          <a:xfrm>
            <a:off x="12929331" y="6088635"/>
            <a:ext cx="54231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가설 및 검증을 통한 데이터 분석 및 시각화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편의시설이 부족한 구 파악 및 해결방안 제시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장애인의 편의성을 높이기 위한 서비스 생성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→ 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핸디나비 웹사이트 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6e922a2d1_11_16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g116e922a2d1_11_16"/>
          <p:cNvGrpSpPr/>
          <p:nvPr/>
        </p:nvGrpSpPr>
        <p:grpSpPr>
          <a:xfrm>
            <a:off x="4076796" y="2796267"/>
            <a:ext cx="327736" cy="854061"/>
            <a:chOff x="4059346" y="2715397"/>
            <a:chExt cx="327736" cy="854061"/>
          </a:xfrm>
        </p:grpSpPr>
        <p:pic>
          <p:nvPicPr>
            <p:cNvPr id="193" name="Google Shape;193;g116e922a2d1_11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59346" y="2715397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g116e922a2d1_11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59347" y="3241723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g116e922a2d1_11_16"/>
          <p:cNvSpPr txBox="1"/>
          <p:nvPr/>
        </p:nvSpPr>
        <p:spPr>
          <a:xfrm>
            <a:off x="10390643" y="4571429"/>
            <a:ext cx="617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이미지를 넣어 주세요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116e922a2d1_11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0095" y="1206600"/>
            <a:ext cx="8769454" cy="79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16e922a2d1_11_16"/>
          <p:cNvSpPr txBox="1"/>
          <p:nvPr/>
        </p:nvSpPr>
        <p:spPr>
          <a:xfrm>
            <a:off x="927810" y="1250768"/>
            <a:ext cx="6779276" cy="26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en-US" sz="8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분석 및</a:t>
            </a:r>
            <a:endParaRPr sz="8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en-US" sz="8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시각화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16e922a2d1_11_16"/>
          <p:cNvSpPr txBox="1"/>
          <p:nvPr/>
        </p:nvSpPr>
        <p:spPr>
          <a:xfrm>
            <a:off x="927810" y="5906569"/>
            <a:ext cx="610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02. 가설 및 상관관계 분석</a:t>
            </a: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16e922a2d1_11_16"/>
          <p:cNvSpPr txBox="1"/>
          <p:nvPr/>
        </p:nvSpPr>
        <p:spPr>
          <a:xfrm>
            <a:off x="927810" y="6425799"/>
            <a:ext cx="51888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03. 장애인 편의시설 중 ‘교통’ 집중 분석</a:t>
            </a:r>
            <a:endParaRPr sz="23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 </a:t>
            </a:r>
            <a:r>
              <a:rPr lang="en-US" sz="2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콜택시 / 주차장 / 지하철 / 저상버스</a:t>
            </a:r>
            <a:endParaRPr sz="20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16e922a2d1_11_16"/>
          <p:cNvSpPr txBox="1"/>
          <p:nvPr/>
        </p:nvSpPr>
        <p:spPr>
          <a:xfrm>
            <a:off x="938602" y="5370702"/>
            <a:ext cx="5188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01. 데이터 시각화 방법 | 활용데이터 소개</a:t>
            </a:r>
            <a:endParaRPr sz="23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g116e922a2d1_11_16"/>
          <p:cNvCxnSpPr/>
          <p:nvPr/>
        </p:nvCxnSpPr>
        <p:spPr>
          <a:xfrm>
            <a:off x="965413" y="5071850"/>
            <a:ext cx="40449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6e922a2d1_16_0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16e922a2d1_16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16e922a2d1_16_0"/>
          <p:cNvSpPr txBox="1"/>
          <p:nvPr/>
        </p:nvSpPr>
        <p:spPr>
          <a:xfrm>
            <a:off x="1068696" y="550725"/>
            <a:ext cx="39187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활용데이터 소개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116e922a2d1_16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0" name="Google Shape;210;g116e922a2d1_16_0"/>
          <p:cNvGraphicFramePr/>
          <p:nvPr/>
        </p:nvGraphicFramePr>
        <p:xfrm>
          <a:off x="1186710" y="253246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{25F38F79-0C96-4C00-A83C-F7F295F56908}</a:tableStyleId>
              </a:tblPr>
              <a:tblGrid>
                <a:gridCol w="120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출처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자료원 명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연도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B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산출지표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00"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공공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데이터</a:t>
                      </a:r>
                      <a:endParaRPr sz="18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포털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서울특별시_공영주차장 정보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‘서울특별시 주차정보안내시스템＇크롤링 데이터에 대한 비교군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E1E1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서울교통공사_전동휠체어 급속충전기 운영 정보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해당되는 지하철역 맵핑(위도,경도) 및 하위 수치형 데이터 목록화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서울교통공사_교통약자_이용시설_승강기_가동현황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2020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맵핑 구현을 위한 데이터 범주화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서울특별시_장애인 도서관 현황정보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데이터 분포 및 장애인 도서관 분류 기준(공공도서관)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서울특별시_IoT 도시데이터 장애인콜택시 관리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시간/요일 별 이용횟수에 대한 분포 및 개선방향 도출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서울시 장애인 현황 (장애유형별) 통계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장애인 등록자 수와 편의시설 수에 대한 Pearson 상관계수 검정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서울특별시_장애인 관광편의시설 정보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1" name="Google Shape;211;g116e922a2d1_16_0"/>
          <p:cNvSpPr txBox="1"/>
          <p:nvPr/>
        </p:nvSpPr>
        <p:spPr>
          <a:xfrm>
            <a:off x="1541732" y="1748793"/>
            <a:ext cx="1638196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 자료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16e922a2d1_16_0"/>
          <p:cNvSpPr txBox="1"/>
          <p:nvPr/>
        </p:nvSpPr>
        <p:spPr>
          <a:xfrm>
            <a:off x="1541732" y="7132925"/>
            <a:ext cx="568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참조 데이터 세트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16e922a2d1_16_0"/>
          <p:cNvSpPr txBox="1"/>
          <p:nvPr/>
        </p:nvSpPr>
        <p:spPr>
          <a:xfrm>
            <a:off x="1186701" y="7782075"/>
            <a:ext cx="13745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서울특별시 주차장 전체목록:  ‘서울특별시 주차정보안내시스템 (</a:t>
            </a: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http://parking.seoul.go.kr/</a:t>
            </a: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)’에서 크롤링 진행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소셜 빅데이터 기반 보건복지 이슈 및 동향 분석(빅카인즈) 내에 있는 5년간의 키워드 데이터 활용 (2017년~2021년)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116e922a2d1_16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6701" y="1816824"/>
            <a:ext cx="327735" cy="32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16e922a2d1_16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3006" y="7192258"/>
            <a:ext cx="327735" cy="32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16f2f1a040_7_0" descr="지도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5605" y="4580904"/>
            <a:ext cx="7026454" cy="419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1" name="Google Shape;221;g116f2f1a040_7_0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116f2f1a040_7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16f2f1a040_7_0"/>
          <p:cNvSpPr txBox="1"/>
          <p:nvPr/>
        </p:nvSpPr>
        <p:spPr>
          <a:xfrm>
            <a:off x="1068696" y="3130107"/>
            <a:ext cx="7639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등록된 장애인 인구 수 및 분포 형태 확인을 위해  folium 활용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강서구, 노원구에 가장 장애인 등록자 수가 많고, 은평구가 뒤를 이음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116f2f1a040_7_0"/>
          <p:cNvSpPr txBox="1"/>
          <p:nvPr/>
        </p:nvSpPr>
        <p:spPr>
          <a:xfrm>
            <a:off x="1068696" y="550725"/>
            <a:ext cx="39187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분석 | 시각화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116f2f1a040_7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f2f1a040_7_0"/>
          <p:cNvSpPr txBox="1"/>
          <p:nvPr/>
        </p:nvSpPr>
        <p:spPr>
          <a:xfrm>
            <a:off x="1068696" y="1378364"/>
            <a:ext cx="12101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가설 : 구 별로 등록된 장애인 수가 많을수록 해당 구별 편의시설도 많을 것이다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16f2f1a040_7_0"/>
          <p:cNvSpPr txBox="1"/>
          <p:nvPr/>
        </p:nvSpPr>
        <p:spPr>
          <a:xfrm>
            <a:off x="1068696" y="2539305"/>
            <a:ext cx="568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1. 구 별 장애인 등록자 수 맵핑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116f2f1a040_7_0" descr="지도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 l="4066"/>
          <a:stretch/>
        </p:blipFill>
        <p:spPr>
          <a:xfrm>
            <a:off x="1391640" y="4612340"/>
            <a:ext cx="6945087" cy="41930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9" name="Google Shape;229;g116f2f1a040_7_0"/>
          <p:cNvSpPr/>
          <p:nvPr/>
        </p:nvSpPr>
        <p:spPr>
          <a:xfrm>
            <a:off x="1504049" y="4756742"/>
            <a:ext cx="1524000" cy="562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등록자수 (6구간 표시)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16f2f1a040_7_0"/>
          <p:cNvSpPr txBox="1"/>
          <p:nvPr/>
        </p:nvSpPr>
        <p:spPr>
          <a:xfrm>
            <a:off x="9429378" y="2521596"/>
            <a:ext cx="6289223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2. 구 별 총 편의시설 분포량 맵핑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16f2f1a040_7_0"/>
          <p:cNvSpPr txBox="1"/>
          <p:nvPr/>
        </p:nvSpPr>
        <p:spPr>
          <a:xfrm>
            <a:off x="9429378" y="3048136"/>
            <a:ext cx="7639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편의시설은 “주차장 + 지하철 + 관광편의시설 + 장애인 도서관”으로 전처리 (주차장은 장애인이 주차할 수 있는 곳만 포함)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강남구에 총 편의시설 개수가 가장 많음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을 확인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f2f1a040_7_0"/>
          <p:cNvSpPr/>
          <p:nvPr/>
        </p:nvSpPr>
        <p:spPr>
          <a:xfrm>
            <a:off x="9925519" y="4710396"/>
            <a:ext cx="1524000" cy="56238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편의시설 개수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(6구간 표시)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6f2f1a040_7_17"/>
          <p:cNvSpPr txBox="1"/>
          <p:nvPr/>
        </p:nvSpPr>
        <p:spPr>
          <a:xfrm>
            <a:off x="16868603" y="615896"/>
            <a:ext cx="6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116f2f1a040_7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91624" y="9001124"/>
            <a:ext cx="2354124" cy="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16f2f1a040_7_17"/>
          <p:cNvSpPr txBox="1"/>
          <p:nvPr/>
        </p:nvSpPr>
        <p:spPr>
          <a:xfrm>
            <a:off x="1068696" y="550725"/>
            <a:ext cx="39187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분석 | 시각화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116f2f1a040_7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50725"/>
            <a:ext cx="954024" cy="47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16f2f1a040_7_17"/>
          <p:cNvSpPr txBox="1"/>
          <p:nvPr/>
        </p:nvSpPr>
        <p:spPr>
          <a:xfrm>
            <a:off x="1068696" y="1389740"/>
            <a:ext cx="12101393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가설 : 구 별로 등록된 장애인 수가 많을수록 해당 구별 편의시설도 많을 것이다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16f2f1a040_7_17"/>
          <p:cNvSpPr txBox="1"/>
          <p:nvPr/>
        </p:nvSpPr>
        <p:spPr>
          <a:xfrm>
            <a:off x="9156166" y="2494517"/>
            <a:ext cx="833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4. 이상치에 해당하는 구의 총 편의시설 개수 분포 확인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16f2f1a040_7_17"/>
          <p:cNvSpPr txBox="1"/>
          <p:nvPr/>
        </p:nvSpPr>
        <p:spPr>
          <a:xfrm>
            <a:off x="9156166" y="3074021"/>
            <a:ext cx="798584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편의시설 개수를 바탕으로, 앞서 구했던 이상치에 해당하는 구의 장애인 인구수, 총 편의시설 수를 서울 전체의 평균치와 비교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장애인 등록자 수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이상치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에 해당하는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‘노원구‘, ‘강서구’ 의 장애인 인구 수는 다른 자치구에 비해 많지만, 그만큼 장애인 편의시설 개수도 많음을 파악</a:t>
            </a: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116f2f1a040_7_17"/>
          <p:cNvPicPr preferRelativeResize="0"/>
          <p:nvPr/>
        </p:nvPicPr>
        <p:blipFill rotWithShape="1">
          <a:blip r:embed="rId5">
            <a:alphaModFix/>
          </a:blip>
          <a:srcRect l="3902"/>
          <a:stretch/>
        </p:blipFill>
        <p:spPr>
          <a:xfrm>
            <a:off x="8914923" y="5109156"/>
            <a:ext cx="4183682" cy="241016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5" name="Google Shape;245;g116f2f1a040_7_17"/>
          <p:cNvPicPr preferRelativeResize="0"/>
          <p:nvPr/>
        </p:nvPicPr>
        <p:blipFill rotWithShape="1">
          <a:blip r:embed="rId6">
            <a:alphaModFix/>
          </a:blip>
          <a:srcRect l="4213"/>
          <a:stretch/>
        </p:blipFill>
        <p:spPr>
          <a:xfrm>
            <a:off x="13054598" y="5088498"/>
            <a:ext cx="4082729" cy="238073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Google Shape;246;g116f2f1a040_7_17"/>
          <p:cNvSpPr/>
          <p:nvPr/>
        </p:nvSpPr>
        <p:spPr>
          <a:xfrm>
            <a:off x="10642226" y="7767633"/>
            <a:ext cx="1400310" cy="3852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인구 수 비교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16f2f1a040_7_17"/>
          <p:cNvSpPr/>
          <p:nvPr/>
        </p:nvSpPr>
        <p:spPr>
          <a:xfrm>
            <a:off x="14553720" y="7767633"/>
            <a:ext cx="1892626" cy="3852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총 편의시설 수 비교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16f2f1a040_7_17"/>
          <p:cNvSpPr txBox="1"/>
          <p:nvPr/>
        </p:nvSpPr>
        <p:spPr>
          <a:xfrm>
            <a:off x="1068696" y="2535157"/>
            <a:ext cx="6472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3. 구 별 장애인 등록자  수 이상치 확인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16f2f1a040_7_17"/>
          <p:cNvSpPr txBox="1"/>
          <p:nvPr/>
        </p:nvSpPr>
        <p:spPr>
          <a:xfrm>
            <a:off x="1068696" y="3077296"/>
            <a:ext cx="7639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등록된 장애인 수가 유독 많은 구 확인을 위해 box-plot 사용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두 개의 구에서 이상치 확인 후, 해당하는 데이터 인덱스를 구한 결과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→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강서구 28,727명, 노원구 27,312명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임을 확인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116f2f1a040_7_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91665" y="4650235"/>
            <a:ext cx="5551464" cy="37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16f2f1a040_7_17"/>
          <p:cNvSpPr/>
          <p:nvPr/>
        </p:nvSpPr>
        <p:spPr>
          <a:xfrm>
            <a:off x="4597332" y="5006955"/>
            <a:ext cx="559500" cy="656700"/>
          </a:xfrm>
          <a:prstGeom prst="ellipse">
            <a:avLst/>
          </a:prstGeom>
          <a:noFill/>
          <a:ln w="38100" cap="flat" cmpd="sng">
            <a:solidFill>
              <a:srgbClr val="55A6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16f2f1a040_7_17"/>
          <p:cNvSpPr/>
          <p:nvPr/>
        </p:nvSpPr>
        <p:spPr>
          <a:xfrm>
            <a:off x="5455300" y="5188505"/>
            <a:ext cx="2594100" cy="656700"/>
          </a:xfrm>
          <a:prstGeom prst="rect">
            <a:avLst/>
          </a:prstGeom>
          <a:solidFill>
            <a:srgbClr val="55A6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특별히 장애인 등록자 수가 높을 것으로 예상되는 곳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1891</Words>
  <Application>Microsoft Office PowerPoint</Application>
  <PresentationFormat>사용자 지정</PresentationFormat>
  <Paragraphs>306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Noto Sans Symbols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박혜인</cp:lastModifiedBy>
  <cp:revision>1</cp:revision>
  <dcterms:created xsi:type="dcterms:W3CDTF">2022-02-18T23:00:57Z</dcterms:created>
  <dcterms:modified xsi:type="dcterms:W3CDTF">2023-05-07T12:58:12Z</dcterms:modified>
</cp:coreProperties>
</file>